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omments/modernComment_101_0.xml" ContentType="application/vnd.ms-powerpoint.comments+xml"/>
  <Override PartName="/ppt/comments/modernComment_103_0.xml" ContentType="application/vnd.ms-powerpoint.comments+xml"/>
  <Override PartName="/ppt/comments/modernComment_105_0.xml" ContentType="application/vnd.ms-powerpoint.comments+xml"/>
  <Override PartName="/ppt/comments/modernComment_106_0.xml" ContentType="application/vnd.ms-powerpoint.comments+xml"/>
  <Override PartName="/ppt/comments/modernComment_107_0.xml" ContentType="application/vnd.ms-powerpoint.comments+xml"/>
  <Override PartName="/ppt/comments/modernComment_10A_0.xml" ContentType="application/vnd.ms-powerpoint.comments+xml"/>
  <Override PartName="/ppt/comments/modernComment_111_0.xml" ContentType="application/vnd.ms-powerpoint.comment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nva Sans" panose="020B0604020202020204" charset="0"/>
      <p:regular r:id="rId27"/>
    </p:embeddedFont>
    <p:embeddedFont>
      <p:font typeface="Codec Pro Ultra-Bold" panose="020B0604020202020204" charset="0"/>
      <p:regular r:id="rId28"/>
    </p:embeddedFont>
    <p:embeddedFont>
      <p:font typeface="Cooper Hewitt Bold" panose="020B0604020202020204" charset="0"/>
      <p:regular r:id="rId29"/>
    </p:embeddedFont>
    <p:embeddedFont>
      <p:font typeface="JetBrains Mono Bold" panose="020B0604020202020204" charset="0"/>
      <p:regular r:id="rId30"/>
    </p:embeddedFont>
    <p:embeddedFont>
      <p:font typeface="Roboto" panose="020B0604020202020204" charset="0"/>
      <p:regular r:id="rId31"/>
    </p:embeddedFont>
    <p:embeddedFont>
      <p:font typeface="Roboto Bold" panose="020B0604020202020204" charset="0"/>
      <p:regular r:id="rId32"/>
    </p:embeddedFont>
    <p:embeddedFont>
      <p:font typeface="Roboto Bold Italics" panose="020B0604020202020204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43BBA61-FFCB-0343-474E-4D954277E3D3}" name="Yue Gao" initials="YG" userId="S::YuGao@clarku.edu::cc43c5c7-4468-42c7-8843-65f2a76eb51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/Relationships>
</file>

<file path=ppt/comments/modernComment_101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DBCB5FB-3C4F-4039-82A9-1CE671E5F112}" authorId="{543BBA61-FFCB-0343-474E-4D954277E3D3}" created="2025-04-23T17:23:32.510">
    <pc:sldMkLst xmlns:pc="http://schemas.microsoft.com/office/powerpoint/2013/main/command">
      <pc:docMk/>
      <pc:sldMk cId="0" sldId="257"/>
    </pc:sldMkLst>
    <p188:txBody>
      <a:bodyPr/>
      <a:lstStyle/>
      <a:p>
        <a:r>
          <a:rPr lang="en-US"/>
          <a:t>Need to provide more background info. Use some numbers or statistics.</a:t>
        </a:r>
      </a:p>
    </p188:txBody>
  </p188:cm>
</p188:cmLst>
</file>

<file path=ppt/comments/modernComment_103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E8408F6-9F86-4C10-A61D-86E7DFEE4AC6}" authorId="{543BBA61-FFCB-0343-474E-4D954277E3D3}" created="2025-04-23T17:24:31.61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9"/>
      <ac:spMk id="4" creationId="{00000000-0000-0000-0000-000000000000}"/>
      <ac:txMk cp="0" len="14">
        <ac:context len="372" hash="501490847"/>
      </ac:txMk>
    </ac:txMkLst>
    <p188:pos x="2675744" y="360389"/>
    <p188:txBody>
      <a:bodyPr/>
      <a:lstStyle/>
      <a:p>
        <a:r>
          <a:rPr lang="en-US"/>
          <a:t>Which one is your target? Which ones are your independent variables?</a:t>
        </a:r>
      </a:p>
    </p188:txBody>
  </p188:cm>
  <p188:cm id="{51FB109B-95FB-4524-8857-5C65B4A763D1}" authorId="{543BBA61-FFCB-0343-474E-4D954277E3D3}" created="2025-04-23T17:25:05.404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9"/>
      <ac:spMk id="4" creationId="{00000000-0000-0000-0000-000000000000}"/>
      <ac:txMk cp="0" len="14">
        <ac:context len="372" hash="501490847"/>
      </ac:txMk>
    </ac:txMkLst>
    <p188:pos x="2675744" y="360389"/>
    <p188:txBody>
      <a:bodyPr/>
      <a:lstStyle/>
      <a:p>
        <a:r>
          <a:rPr lang="en-US"/>
          <a:t>You may list the variable names and their definitions in a table.</a:t>
        </a:r>
      </a:p>
    </p188:txBody>
  </p188:cm>
</p188:cmLst>
</file>

<file path=ppt/comments/modernComment_105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AB14B08-7BA5-4A3E-A5B4-F88A342322A3}" authorId="{543BBA61-FFCB-0343-474E-4D954277E3D3}" created="2025-04-23T17:25:57.343">
    <pc:sldMkLst xmlns:pc="http://schemas.microsoft.com/office/powerpoint/2013/main/command">
      <pc:docMk/>
      <pc:sldMk cId="0" sldId="261"/>
    </pc:sldMkLst>
    <p188:txBody>
      <a:bodyPr/>
      <a:lstStyle/>
      <a:p>
        <a:r>
          <a:rPr lang="en-US"/>
          <a:t>Demonstrate some EDA before predictive analysis, such as summary statistics, histograms, boxplots, scatterplots, correlation coefficients, etc.</a:t>
        </a:r>
      </a:p>
    </p188:txBody>
  </p188:cm>
</p188:cmLst>
</file>

<file path=ppt/comments/modernComment_106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6C045E7-46A9-4AC9-862F-01F09D46E429}" authorId="{543BBA61-FFCB-0343-474E-4D954277E3D3}" created="2025-04-23T17:27:34.56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2"/>
      <ac:graphicFrameMk id="2" creationId="{00000000-0000-0000-0000-000000000000}"/>
      <ac:tblMk/>
      <ac:tcMk rowId="10000" colId="20001"/>
      <ac:txMk cp="0" len="11">
        <ac:context len="12" hash="1209406764"/>
      </ac:txMk>
    </ac:txMkLst>
    <p188:pos x="4275882" y="459574"/>
    <p188:txBody>
      <a:bodyPr/>
      <a:lstStyle/>
      <a:p>
        <a:r>
          <a:rPr lang="en-US"/>
          <a:t>Besides coefficients, you may also present odds ratio from logistic regressions.</a:t>
        </a:r>
      </a:p>
    </p188:txBody>
  </p188:cm>
  <p188:cm id="{88F9B360-31DD-4E96-95E0-C72C28E982FC}" authorId="{543BBA61-FFCB-0343-474E-4D954277E3D3}" created="2025-04-23T17:30:18.75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2"/>
      <ac:spMk id="8" creationId="{00000000-0000-0000-0000-000000000000}"/>
      <ac:txMk cp="0" len="123">
        <ac:context len="160" hash="2941601706"/>
      </ac:txMk>
    </ac:txMkLst>
    <p188:pos x="6103315" y="363241"/>
    <p188:txBody>
      <a:bodyPr/>
      <a:lstStyle/>
      <a:p>
        <a:r>
          <a:rPr lang="en-US"/>
          <a:t>You may add those asterisks next to the coefficients. Remove the column for p-value. At the bottom of today, you need to show the meaning of the asterisks, like the significant level.  </a:t>
        </a:r>
      </a:p>
    </p188:txBody>
  </p188:cm>
  <p188:cm id="{75B40845-F8BB-468F-9CD8-856ECA5F2151}" authorId="{543BBA61-FFCB-0343-474E-4D954277E3D3}" created="2025-04-23T17:30:40.98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2"/>
      <ac:spMk id="8" creationId="{00000000-0000-0000-0000-000000000000}"/>
    </ac:deMkLst>
    <p188:txBody>
      <a:bodyPr/>
      <a:lstStyle/>
      <a:p>
        <a:r>
          <a:rPr lang="en-US"/>
          <a:t>You may also discuss the signs of the coefficients.</a:t>
        </a:r>
      </a:p>
    </p188:txBody>
  </p188:cm>
  <p188:cm id="{747141A5-1F68-492C-8134-E3935DB885B2}" authorId="{543BBA61-FFCB-0343-474E-4D954277E3D3}" created="2025-04-23T17:31:05.09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2"/>
      <ac:spMk id="8" creationId="{00000000-0000-0000-0000-000000000000}"/>
      <ac:txMk cp="125" len="34">
        <ac:context len="160" hash="2941601706"/>
      </ac:txMk>
    </ac:txMkLst>
    <p188:pos x="5218896" y="2836618"/>
    <p188:txBody>
      <a:bodyPr/>
      <a:lstStyle/>
      <a:p>
        <a:r>
          <a:rPr lang="en-US"/>
          <a:t>No need to show CV accuracy, but show the test one.</a:t>
        </a:r>
      </a:p>
    </p188:txBody>
  </p188:cm>
</p188:cmLst>
</file>

<file path=ppt/comments/modernComment_107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1CE04F7-7323-4FBB-9A52-753AF5A232BB}" authorId="{543BBA61-FFCB-0343-474E-4D954277E3D3}" created="2025-04-23T17:31:37.657">
    <pc:sldMkLst xmlns:pc="http://schemas.microsoft.com/office/powerpoint/2013/main/command">
      <pc:docMk/>
      <pc:sldMk cId="0" sldId="263"/>
    </pc:sldMkLst>
    <p188:txBody>
      <a:bodyPr/>
      <a:lstStyle/>
      <a:p>
        <a:r>
          <a:rPr lang="en-US"/>
          <a:t>Move slides 8 and 9 forward before predictive analysis.</a:t>
        </a:r>
      </a:p>
    </p188:txBody>
  </p188:cm>
</p188:cmLst>
</file>

<file path=ppt/comments/modernComment_10A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A652490-B6B7-4DE2-A18D-279FB62852ED}" authorId="{543BBA61-FFCB-0343-474E-4D954277E3D3}" created="2025-04-23T17:32:19.76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6"/>
      <ac:spMk id="9" creationId="{00000000-0000-0000-0000-000000000000}"/>
      <ac:txMk cp="131" len="31">
        <ac:context len="163" hash="1292814119"/>
      </ac:txMk>
    </ac:txMkLst>
    <p188:pos x="7583924" y="4883536"/>
    <p188:txBody>
      <a:bodyPr/>
      <a:lstStyle/>
      <a:p>
        <a:r>
          <a:rPr lang="en-US"/>
          <a:t>No need to show cv accuracy.</a:t>
        </a:r>
      </a:p>
    </p188:txBody>
  </p188:cm>
</p188:cmLst>
</file>

<file path=ppt/comments/modernComment_111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3CA6E9A-F2C9-4480-A7AA-719A51CF9032}" authorId="{543BBA61-FFCB-0343-474E-4D954277E3D3}" created="2025-04-23T17:33:13.814">
    <pc:sldMkLst xmlns:pc="http://schemas.microsoft.com/office/powerpoint/2013/main/command">
      <pc:docMk/>
      <pc:sldMk cId="0" sldId="273"/>
    </pc:sldMkLst>
    <p188:txBody>
      <a:bodyPr/>
      <a:lstStyle/>
      <a:p>
        <a:r>
          <a:rPr lang="en-US"/>
          <a:t>Add one slide about limitation/future work after conclusions</a:t>
        </a:r>
      </a:p>
    </p188:txBody>
  </p188:cm>
</p188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0E51E4-FCF7-48E0-982E-647234658727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179FE-457C-4B71-9EF1-7136C0107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61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179FE-457C-4B71-9EF1-7136C010770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11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A_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0.xm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microsoft.com/office/2018/10/relationships/comments" Target="../comments/modernComment_101_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3_0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18/10/relationships/comments" Target="../comments/modernComment_105_0.xml"/></Relationships>
</file>

<file path=ppt/slides/_rels/slide7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6_0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7_0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50316" y="2749419"/>
            <a:ext cx="13587369" cy="4407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9"/>
              </a:lnSpc>
              <a:spcBef>
                <a:spcPct val="0"/>
              </a:spcBef>
            </a:pPr>
            <a:r>
              <a:rPr lang="en-US" sz="25699" b="1" spc="-1284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Nature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4364050" y="5404383"/>
            <a:ext cx="632265" cy="63226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BFF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-45720"/>
            <a:ext cx="18288000" cy="10332720"/>
            <a:chOff x="0" y="0"/>
            <a:chExt cx="2833290" cy="160080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833290" cy="1600809"/>
            </a:xfrm>
            <a:custGeom>
              <a:avLst/>
              <a:gdLst/>
              <a:ahLst/>
              <a:cxnLst/>
              <a:rect l="l" t="t" r="r" b="b"/>
              <a:pathLst>
                <a:path w="2833290" h="1600809">
                  <a:moveTo>
                    <a:pt x="0" y="0"/>
                  </a:moveTo>
                  <a:lnTo>
                    <a:pt x="2833290" y="0"/>
                  </a:lnTo>
                  <a:lnTo>
                    <a:pt x="2833290" y="1600809"/>
                  </a:lnTo>
                  <a:lnTo>
                    <a:pt x="0" y="1600809"/>
                  </a:lnTo>
                  <a:close/>
                </a:path>
              </a:pathLst>
            </a:custGeom>
            <a:blipFill>
              <a:blip r:embed="rId2"/>
              <a:stretch>
                <a:fillRect t="-8916" b="-891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52400" y="-304976"/>
            <a:ext cx="18288000" cy="10591976"/>
            <a:chOff x="0" y="0"/>
            <a:chExt cx="4816593" cy="27896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2789656"/>
            </a:xfrm>
            <a:custGeom>
              <a:avLst/>
              <a:gdLst/>
              <a:ahLst/>
              <a:cxnLst/>
              <a:rect l="l" t="t" r="r" b="b"/>
              <a:pathLst>
                <a:path w="4816592" h="2789656">
                  <a:moveTo>
                    <a:pt x="0" y="0"/>
                  </a:moveTo>
                  <a:lnTo>
                    <a:pt x="4816592" y="0"/>
                  </a:lnTo>
                  <a:lnTo>
                    <a:pt x="4816592" y="2789656"/>
                  </a:lnTo>
                  <a:lnTo>
                    <a:pt x="0" y="2789656"/>
                  </a:lnTo>
                  <a:close/>
                </a:path>
              </a:pathLst>
            </a:custGeom>
            <a:solidFill>
              <a:srgbClr val="000000">
                <a:alpha val="42745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4816593" cy="28468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61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559866" y="289177"/>
            <a:ext cx="1591135" cy="1591135"/>
          </a:xfrm>
          <a:custGeom>
            <a:avLst/>
            <a:gdLst/>
            <a:ahLst/>
            <a:cxnLst/>
            <a:rect l="l" t="t" r="r" b="b"/>
            <a:pathLst>
              <a:path w="1591135" h="1591135">
                <a:moveTo>
                  <a:pt x="0" y="0"/>
                </a:moveTo>
                <a:lnTo>
                  <a:pt x="1591135" y="0"/>
                </a:lnTo>
                <a:lnTo>
                  <a:pt x="1591135" y="1591135"/>
                </a:lnTo>
                <a:lnTo>
                  <a:pt x="0" y="15911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780306" y="7650505"/>
            <a:ext cx="7715723" cy="246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Course: STAT4650 – Machine Learning</a:t>
            </a:r>
          </a:p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Professor: Dr. Yue Gao</a:t>
            </a:r>
          </a:p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Date: April 18th, 2025</a:t>
            </a:r>
          </a:p>
          <a:p>
            <a:pPr algn="l">
              <a:lnSpc>
                <a:spcPts val="3919"/>
              </a:lnSpc>
            </a:pPr>
            <a:endParaRPr lang="en-US" sz="2799" b="1">
              <a:solidFill>
                <a:srgbClr val="FFFFFF"/>
              </a:solidFill>
              <a:latin typeface="JetBrains Mono Bold"/>
              <a:ea typeface="JetBrains Mono Bold"/>
              <a:cs typeface="JetBrains Mono Bold"/>
              <a:sym typeface="JetBrains Mono Bold"/>
            </a:endParaRPr>
          </a:p>
          <a:p>
            <a:pPr algn="l">
              <a:lnSpc>
                <a:spcPts val="3919"/>
              </a:lnSpc>
            </a:pPr>
            <a:endParaRPr lang="en-US" sz="2799" b="1">
              <a:solidFill>
                <a:srgbClr val="FFFFFF"/>
              </a:solidFill>
              <a:latin typeface="JetBrains Mono Bold"/>
              <a:ea typeface="JetBrains Mono Bold"/>
              <a:cs typeface="JetBrains Mono Bold"/>
              <a:sym typeface="JetBrains Mono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496029" y="8901999"/>
            <a:ext cx="1274721" cy="432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-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86047" y="2930446"/>
            <a:ext cx="15969407" cy="4023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80"/>
              </a:lnSpc>
            </a:pPr>
            <a:r>
              <a:rPr lang="en-US" sz="10700" b="1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Prediction on traffic level </a:t>
            </a:r>
          </a:p>
          <a:p>
            <a:pPr algn="ctr">
              <a:lnSpc>
                <a:spcPts val="14980"/>
              </a:lnSpc>
            </a:pPr>
            <a:r>
              <a:rPr lang="en-US" sz="10700" b="1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of NewYork city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440052" y="7650505"/>
            <a:ext cx="3413522" cy="196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Team :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Jinbei Ke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Feroz Shaik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b="1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Kuriappan Morris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580844" y="3086100"/>
          <a:ext cx="8753064" cy="6685528"/>
        </p:xfrm>
        <a:graphic>
          <a:graphicData uri="http://schemas.openxmlformats.org/drawingml/2006/table">
            <a:tbl>
              <a:tblPr/>
              <a:tblGrid>
                <a:gridCol w="21882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82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82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82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71382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Class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Precision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Recall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F1-Score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1382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High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0.62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0.73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0.67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1382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Low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0.52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0.36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0.42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1382"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Medium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0.75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446020" y="378754"/>
            <a:ext cx="7450024" cy="2306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95"/>
              </a:lnSpc>
            </a:pPr>
            <a:r>
              <a:rPr lang="en-US" sz="9077" b="1" spc="-453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Logistic Regression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315662" y="3309620"/>
            <a:ext cx="7749713" cy="6176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✅ High Class: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Strong recall (73%) and good precision (62%)</a:t>
            </a:r>
          </a:p>
          <a:p>
            <a:pPr algn="l">
              <a:lnSpc>
                <a:spcPts val="4480"/>
              </a:lnSpc>
            </a:pPr>
            <a:endParaRPr lang="en-US" sz="3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✅ Medium Class: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Highest recall (75%) and precision (70%)</a:t>
            </a:r>
          </a:p>
          <a:p>
            <a:pPr algn="l">
              <a:lnSpc>
                <a:spcPts val="4480"/>
              </a:lnSpc>
            </a:pPr>
            <a:endParaRPr lang="en-US" sz="3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⚠️ Low Class:</a:t>
            </a: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Low recall (36%) and precision (52%)</a:t>
            </a:r>
          </a:p>
          <a:p>
            <a:pPr algn="l">
              <a:lnSpc>
                <a:spcPts val="4480"/>
              </a:lnSpc>
            </a:pPr>
            <a:endParaRPr lang="en-US" sz="3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35811" y="2321242"/>
          <a:ext cx="7625408" cy="7383928"/>
        </p:xfrm>
        <a:graphic>
          <a:graphicData uri="http://schemas.openxmlformats.org/drawingml/2006/table">
            <a:tbl>
              <a:tblPr/>
              <a:tblGrid>
                <a:gridCol w="1906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63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63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63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45982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Traffic Level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Precision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Recall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F1-Score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45982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High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45982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Low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0.58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0.68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5982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Medium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446020" y="378754"/>
            <a:ext cx="7450024" cy="1184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95"/>
              </a:lnSpc>
            </a:pPr>
            <a:r>
              <a:rPr lang="en-US" sz="9077" b="1" spc="-453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Random Forest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724755" y="1790700"/>
            <a:ext cx="9563245" cy="2242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Traffic_level</a:t>
            </a:r>
            <a:r>
              <a:rPr lang="en-US" sz="3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~ </a:t>
            </a:r>
            <a:r>
              <a:rPr lang="en-US" sz="32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SegmentGroup_High</a:t>
            </a:r>
            <a:r>
              <a:rPr lang="en-US" sz="3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 </a:t>
            </a:r>
            <a:r>
              <a:rPr lang="en-US" sz="32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SegmentGroup_Medium</a:t>
            </a:r>
            <a:r>
              <a:rPr lang="en-US" sz="3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 Hour+ Month+                                </a:t>
            </a:r>
            <a:r>
              <a:rPr lang="en-US" sz="32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DayOfWeek</a:t>
            </a:r>
            <a:r>
              <a:rPr lang="en-US" sz="3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 </a:t>
            </a:r>
            <a:r>
              <a:rPr lang="en-US" sz="32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Is_Weekend</a:t>
            </a:r>
            <a:r>
              <a:rPr lang="en-US" sz="3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 Precipitation (mm)+ Rain (mm)+ Temperature at 2m (°C)+ </a:t>
            </a:r>
            <a:r>
              <a:rPr lang="en-US" sz="32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Cloudcover</a:t>
            </a:r>
            <a:r>
              <a:rPr lang="en-US" sz="3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Low (%)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335630" y="4650208"/>
            <a:ext cx="9761637" cy="4451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2626" lvl="1" indent="-391313" algn="l">
              <a:lnSpc>
                <a:spcPts val="5074"/>
              </a:lnSpc>
              <a:buFont typeface="Arial"/>
              <a:buChar char="•"/>
            </a:pPr>
            <a:r>
              <a:rPr lang="en-US" sz="3624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High Traffic</a:t>
            </a:r>
            <a:r>
              <a:rPr lang="en-US" sz="3624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has the a high recall (0.75)</a:t>
            </a:r>
          </a:p>
          <a:p>
            <a:pPr algn="l">
              <a:lnSpc>
                <a:spcPts val="5074"/>
              </a:lnSpc>
            </a:pPr>
            <a:endParaRPr lang="en-US" sz="3624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82626" lvl="1" indent="-391313" algn="l">
              <a:lnSpc>
                <a:spcPts val="5074"/>
              </a:lnSpc>
              <a:buFont typeface="Arial"/>
              <a:buChar char="•"/>
            </a:pPr>
            <a:r>
              <a:rPr lang="en-US" sz="3624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Low Traffic</a:t>
            </a:r>
            <a:r>
              <a:rPr lang="en-US" sz="3624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has the </a:t>
            </a:r>
            <a:r>
              <a:rPr lang="en-US" sz="3624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highest precision (0.82</a:t>
            </a:r>
            <a:r>
              <a:rPr lang="en-US" sz="3624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algn="l">
              <a:lnSpc>
                <a:spcPts val="5074"/>
              </a:lnSpc>
            </a:pPr>
            <a:endParaRPr lang="en-US" sz="3624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82626" lvl="1" indent="-391313" algn="l">
              <a:lnSpc>
                <a:spcPts val="5074"/>
              </a:lnSpc>
              <a:buFont typeface="Arial"/>
              <a:buChar char="•"/>
            </a:pPr>
            <a:r>
              <a:rPr lang="en-US" sz="3624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Medium Traffic</a:t>
            </a:r>
            <a:r>
              <a:rPr lang="en-US" sz="3624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has a strong </a:t>
            </a:r>
            <a:r>
              <a:rPr lang="en-US" sz="3624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recall (0.85</a:t>
            </a:r>
          </a:p>
          <a:p>
            <a:pPr algn="l">
              <a:lnSpc>
                <a:spcPts val="5074"/>
              </a:lnSpc>
            </a:pPr>
            <a:endParaRPr lang="en-US" sz="3624" b="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782626" lvl="1" indent="-391313" algn="l">
              <a:lnSpc>
                <a:spcPts val="5074"/>
              </a:lnSpc>
              <a:buFont typeface="Arial"/>
              <a:buChar char="•"/>
            </a:pPr>
            <a:r>
              <a:rPr lang="en-US" sz="3624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Cross Validation Accuracy of 76</a:t>
            </a: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xmlns="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453687" y="4092702"/>
            <a:ext cx="8232969" cy="3439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7617" lvl="1" indent="-318808" algn="just">
              <a:lnSpc>
                <a:spcPts val="3898"/>
              </a:lnSpc>
              <a:buFont typeface="Arial"/>
              <a:buChar char="•"/>
            </a:pPr>
            <a:r>
              <a:rPr lang="en-US" sz="2953" b="1" i="1">
                <a:solidFill>
                  <a:srgbClr val="FFFFFF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Hour, Segment Groups and Rain are the top features identified </a:t>
            </a:r>
          </a:p>
          <a:p>
            <a:pPr algn="just">
              <a:lnSpc>
                <a:spcPts val="3898"/>
              </a:lnSpc>
            </a:pPr>
            <a:endParaRPr lang="en-US" sz="2953" b="1" i="1">
              <a:solidFill>
                <a:srgbClr val="FFFFFF"/>
              </a:solidFill>
              <a:latin typeface="Roboto Bold Italics"/>
              <a:ea typeface="Roboto Bold Italics"/>
              <a:cs typeface="Roboto Bold Italics"/>
              <a:sym typeface="Roboto Bold Italics"/>
            </a:endParaRPr>
          </a:p>
          <a:p>
            <a:pPr marL="637617" lvl="1" indent="-318808" algn="just">
              <a:lnSpc>
                <a:spcPts val="3898"/>
              </a:lnSpc>
              <a:buFont typeface="Arial"/>
              <a:buChar char="•"/>
            </a:pPr>
            <a:r>
              <a:rPr lang="en-US" sz="2953" b="1" i="1">
                <a:solidFill>
                  <a:srgbClr val="FFFFFF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Followed by precipitation and temperature</a:t>
            </a:r>
          </a:p>
          <a:p>
            <a:pPr algn="just">
              <a:lnSpc>
                <a:spcPts val="3898"/>
              </a:lnSpc>
            </a:pPr>
            <a:endParaRPr lang="en-US" sz="2953" b="1" i="1">
              <a:solidFill>
                <a:srgbClr val="FFFFFF"/>
              </a:solidFill>
              <a:latin typeface="Roboto Bold Italics"/>
              <a:ea typeface="Roboto Bold Italics"/>
              <a:cs typeface="Roboto Bold Italics"/>
              <a:sym typeface="Roboto Bold Italics"/>
            </a:endParaRPr>
          </a:p>
          <a:p>
            <a:pPr algn="just">
              <a:lnSpc>
                <a:spcPts val="3898"/>
              </a:lnSpc>
            </a:pPr>
            <a:endParaRPr lang="en-US" sz="2953" b="1" i="1">
              <a:solidFill>
                <a:srgbClr val="FFFFFF"/>
              </a:solidFill>
              <a:latin typeface="Roboto Bold Italics"/>
              <a:ea typeface="Roboto Bold Italics"/>
              <a:cs typeface="Roboto Bold Italics"/>
              <a:sym typeface="Roboto Bold Italics"/>
            </a:endParaRPr>
          </a:p>
          <a:p>
            <a:pPr algn="just">
              <a:lnSpc>
                <a:spcPts val="3898"/>
              </a:lnSpc>
            </a:pPr>
            <a:endParaRPr lang="en-US" sz="2953" b="1" i="1">
              <a:solidFill>
                <a:srgbClr val="FFFFFF"/>
              </a:solidFill>
              <a:latin typeface="Roboto Bold Italics"/>
              <a:ea typeface="Roboto Bold Italics"/>
              <a:cs typeface="Roboto Bold Italics"/>
              <a:sym typeface="Roboto Bold Italic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47260" y="584144"/>
            <a:ext cx="6518304" cy="1041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83"/>
              </a:lnSpc>
            </a:pPr>
            <a:r>
              <a:rPr lang="en-US" sz="7942" b="1" spc="-397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Random Forest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E208FE-264E-4B0B-8436-EA782ED2AC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8" y="1943096"/>
            <a:ext cx="9403249" cy="723900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864277"/>
              </p:ext>
            </p:extLst>
          </p:nvPr>
        </p:nvGraphicFramePr>
        <p:xfrm>
          <a:off x="458596" y="1638300"/>
          <a:ext cx="7237604" cy="4016502"/>
        </p:xfrm>
        <a:graphic>
          <a:graphicData uri="http://schemas.openxmlformats.org/drawingml/2006/table">
            <a:tbl>
              <a:tblPr/>
              <a:tblGrid>
                <a:gridCol w="1809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4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4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4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33450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Traffic Level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Precision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Recall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F1-Score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High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Low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0.58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0.68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3450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Medium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0.76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228600" y="6210300"/>
            <a:ext cx="9113752" cy="540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7617" lvl="1" indent="-318808" algn="just">
              <a:lnSpc>
                <a:spcPts val="3898"/>
              </a:lnSpc>
              <a:buFont typeface="Arial"/>
              <a:buChar char="•"/>
            </a:pPr>
            <a:r>
              <a:rPr lang="en-US" sz="295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High Traffic</a:t>
            </a:r>
            <a:r>
              <a:rPr lang="en-US" sz="295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has the a high recall (0.75).</a:t>
            </a:r>
          </a:p>
          <a:p>
            <a:pPr algn="just">
              <a:lnSpc>
                <a:spcPts val="3898"/>
              </a:lnSpc>
            </a:pPr>
            <a:endParaRPr lang="en-US" sz="2953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37617" lvl="1" indent="-318808" algn="just">
              <a:lnSpc>
                <a:spcPts val="3898"/>
              </a:lnSpc>
              <a:buFont typeface="Arial"/>
              <a:buChar char="•"/>
            </a:pPr>
            <a:r>
              <a:rPr lang="en-US" sz="295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Low Traffic</a:t>
            </a:r>
            <a:r>
              <a:rPr lang="en-US" sz="295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has the </a:t>
            </a:r>
            <a:r>
              <a:rPr lang="en-US" sz="295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highest precision (0.82)</a:t>
            </a:r>
          </a:p>
          <a:p>
            <a:pPr algn="just">
              <a:lnSpc>
                <a:spcPts val="3898"/>
              </a:lnSpc>
            </a:pPr>
            <a:endParaRPr lang="en-US" sz="2953" b="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637617" lvl="1" indent="-318808" algn="just">
              <a:lnSpc>
                <a:spcPts val="3898"/>
              </a:lnSpc>
              <a:buFont typeface="Arial"/>
              <a:buChar char="•"/>
            </a:pPr>
            <a:r>
              <a:rPr lang="en-US" sz="295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Medium Traffic</a:t>
            </a:r>
            <a:r>
              <a:rPr lang="en-US" sz="295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has a strong </a:t>
            </a:r>
            <a:r>
              <a:rPr lang="en-US" sz="295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recall (0.85</a:t>
            </a:r>
          </a:p>
          <a:p>
            <a:pPr algn="just">
              <a:lnSpc>
                <a:spcPts val="3898"/>
              </a:lnSpc>
            </a:pPr>
            <a:endParaRPr lang="en-US" sz="2953" b="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637617" lvl="1" indent="-318808" algn="just">
              <a:lnSpc>
                <a:spcPts val="3898"/>
              </a:lnSpc>
              <a:buFont typeface="Arial"/>
              <a:buChar char="•"/>
            </a:pPr>
            <a:r>
              <a:rPr lang="en-US" sz="295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Cross Validation Accuracy of 77</a:t>
            </a:r>
          </a:p>
          <a:p>
            <a:pPr algn="just">
              <a:lnSpc>
                <a:spcPts val="3898"/>
              </a:lnSpc>
            </a:pPr>
            <a:endParaRPr lang="en-US" sz="2953" b="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just">
              <a:lnSpc>
                <a:spcPts val="3898"/>
              </a:lnSpc>
            </a:pPr>
            <a:endParaRPr lang="en-US" sz="2953" b="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just">
              <a:lnSpc>
                <a:spcPts val="3898"/>
              </a:lnSpc>
            </a:pPr>
            <a:endParaRPr lang="en-US" sz="2953" b="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just">
              <a:lnSpc>
                <a:spcPts val="3898"/>
              </a:lnSpc>
            </a:pPr>
            <a:endParaRPr lang="en-US" sz="2953" b="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38200" y="266700"/>
            <a:ext cx="6518304" cy="1041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83"/>
              </a:lnSpc>
            </a:pPr>
            <a:r>
              <a:rPr lang="en-US" sz="7942" b="1" spc="-397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XG Boost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342352" y="6743700"/>
            <a:ext cx="8041383" cy="2611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6904" lvl="1" indent="-318452" algn="l">
              <a:lnSpc>
                <a:spcPts val="4129"/>
              </a:lnSpc>
              <a:buFont typeface="Arial"/>
              <a:buChar char="•"/>
            </a:pPr>
            <a:r>
              <a:rPr lang="en-US" sz="2949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Precipitation, Segment Groups(High and Medium) and Hour are the top 3 important features</a:t>
            </a:r>
          </a:p>
          <a:p>
            <a:pPr algn="l">
              <a:lnSpc>
                <a:spcPts val="4129"/>
              </a:lnSpc>
            </a:pPr>
            <a:endParaRPr lang="en-US" sz="2949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36904" lvl="1" indent="-318452" algn="l">
              <a:lnSpc>
                <a:spcPts val="4129"/>
              </a:lnSpc>
              <a:buFont typeface="Arial"/>
              <a:buChar char="•"/>
            </a:pPr>
            <a:r>
              <a:rPr lang="en-US" sz="2949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Cloud cover is the least influential feature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C5717B-09A2-4787-8A81-28DFC09ECA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1060" y="1308211"/>
            <a:ext cx="7897029" cy="52646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6032" y="571500"/>
            <a:ext cx="13411200" cy="30053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783"/>
              </a:lnSpc>
            </a:pPr>
            <a:r>
              <a:rPr lang="en-US" sz="7942" b="1" spc="-397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KNN – Hyperparameter tuning</a:t>
            </a:r>
          </a:p>
          <a:p>
            <a:pPr algn="l">
              <a:lnSpc>
                <a:spcPts val="7783"/>
              </a:lnSpc>
            </a:pPr>
            <a:endParaRPr lang="en-US" sz="7942" b="1" spc="-397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7783"/>
              </a:lnSpc>
            </a:pPr>
            <a:endParaRPr lang="en-US" sz="7942" b="1" spc="-397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144000" y="4610100"/>
            <a:ext cx="9066858" cy="1494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34556" lvl="1" indent="-467278" algn="l">
              <a:lnSpc>
                <a:spcPts val="6060"/>
              </a:lnSpc>
              <a:buFont typeface="Arial"/>
              <a:buChar char="•"/>
            </a:pPr>
            <a:r>
              <a:rPr lang="en-US" sz="432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 = 18 gave us the best accuracy </a:t>
            </a:r>
          </a:p>
          <a:p>
            <a:pPr algn="l">
              <a:lnSpc>
                <a:spcPts val="6060"/>
              </a:lnSpc>
            </a:pPr>
            <a:r>
              <a:rPr lang="en-US" sz="432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of approximately 75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B0A33CE-300E-4C62-BE66-E3757C0336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076" y="2596156"/>
            <a:ext cx="8491147" cy="509468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9326"/>
              </p:ext>
            </p:extLst>
          </p:nvPr>
        </p:nvGraphicFramePr>
        <p:xfrm>
          <a:off x="914400" y="1866900"/>
          <a:ext cx="6417644" cy="3643186"/>
        </p:xfrm>
        <a:graphic>
          <a:graphicData uri="http://schemas.openxmlformats.org/drawingml/2006/table">
            <a:tbl>
              <a:tblPr/>
              <a:tblGrid>
                <a:gridCol w="16044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44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44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44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49355"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Traffic Level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Precision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Recall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F1-Score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9355"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High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9355"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Low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0.62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0.68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9355"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Medium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 dirty="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0.79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914400" y="364609"/>
            <a:ext cx="8712507" cy="3004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83"/>
              </a:lnSpc>
            </a:pPr>
            <a:r>
              <a:rPr lang="en-US" sz="7942" b="1" spc="-397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KNN </a:t>
            </a:r>
          </a:p>
          <a:p>
            <a:pPr algn="l">
              <a:lnSpc>
                <a:spcPts val="7783"/>
              </a:lnSpc>
            </a:pPr>
            <a:endParaRPr lang="en-US" sz="7942" b="1" spc="-397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7783"/>
              </a:lnSpc>
            </a:pPr>
            <a:endParaRPr lang="en-US" sz="7942" b="1" spc="-397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332" y="6234063"/>
            <a:ext cx="9498351" cy="2795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l">
              <a:lnSpc>
                <a:spcPts val="7632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High Traffic has the a high recall (0.74).</a:t>
            </a:r>
          </a:p>
          <a:p>
            <a:pPr marL="777240" lvl="1" indent="-388620" algn="l">
              <a:lnSpc>
                <a:spcPts val="7632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High Traffic has a strong recall (0.85)</a:t>
            </a:r>
          </a:p>
          <a:p>
            <a:pPr marL="777240" lvl="1" indent="-388620" algn="l">
              <a:lnSpc>
                <a:spcPts val="7632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Cross Validation Accuracy of 76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7493B4-CED7-4A70-BEB6-DFE55425D4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398" y="1257300"/>
            <a:ext cx="7886700" cy="5257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F009481-0272-4935-9715-1B7093FCD0CA}"/>
              </a:ext>
            </a:extLst>
          </p:cNvPr>
          <p:cNvSpPr txBox="1"/>
          <p:nvPr/>
        </p:nvSpPr>
        <p:spPr>
          <a:xfrm>
            <a:off x="9296400" y="6819900"/>
            <a:ext cx="8686800" cy="2887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77240" lvl="1" indent="-388620">
              <a:lnSpc>
                <a:spcPts val="7632"/>
              </a:lnSpc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Precipitation, Segment Groups(High and Medium) and Hour are the top 3 important features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27877" y="2544684"/>
            <a:ext cx="8392377" cy="6110573"/>
            <a:chOff x="0" y="0"/>
            <a:chExt cx="1300199" cy="9466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00199" cy="946688"/>
            </a:xfrm>
            <a:custGeom>
              <a:avLst/>
              <a:gdLst/>
              <a:ahLst/>
              <a:cxnLst/>
              <a:rect l="l" t="t" r="r" b="b"/>
              <a:pathLst>
                <a:path w="1300199" h="946688">
                  <a:moveTo>
                    <a:pt x="26752" y="0"/>
                  </a:moveTo>
                  <a:lnTo>
                    <a:pt x="1273446" y="0"/>
                  </a:lnTo>
                  <a:cubicBezTo>
                    <a:pt x="1288221" y="0"/>
                    <a:pt x="1300199" y="11977"/>
                    <a:pt x="1300199" y="26752"/>
                  </a:cubicBezTo>
                  <a:lnTo>
                    <a:pt x="1300199" y="919935"/>
                  </a:lnTo>
                  <a:cubicBezTo>
                    <a:pt x="1300199" y="927030"/>
                    <a:pt x="1297380" y="933835"/>
                    <a:pt x="1292363" y="938852"/>
                  </a:cubicBezTo>
                  <a:cubicBezTo>
                    <a:pt x="1287346" y="943869"/>
                    <a:pt x="1280542" y="946688"/>
                    <a:pt x="1273446" y="946688"/>
                  </a:cubicBezTo>
                  <a:lnTo>
                    <a:pt x="26752" y="946688"/>
                  </a:lnTo>
                  <a:cubicBezTo>
                    <a:pt x="19657" y="946688"/>
                    <a:pt x="12853" y="943869"/>
                    <a:pt x="7836" y="938852"/>
                  </a:cubicBezTo>
                  <a:cubicBezTo>
                    <a:pt x="2819" y="933835"/>
                    <a:pt x="0" y="927030"/>
                    <a:pt x="0" y="919935"/>
                  </a:cubicBezTo>
                  <a:lnTo>
                    <a:pt x="0" y="26752"/>
                  </a:lnTo>
                  <a:cubicBezTo>
                    <a:pt x="0" y="19657"/>
                    <a:pt x="2819" y="12853"/>
                    <a:pt x="7836" y="7836"/>
                  </a:cubicBezTo>
                  <a:cubicBezTo>
                    <a:pt x="12853" y="2819"/>
                    <a:pt x="19657" y="0"/>
                    <a:pt x="26752" y="0"/>
                  </a:cubicBezTo>
                  <a:close/>
                </a:path>
              </a:pathLst>
            </a:custGeom>
            <a:blipFill>
              <a:blip r:embed="rId2"/>
              <a:stretch>
                <a:fillRect l="-4608" r="-460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8647656" y="3830086"/>
            <a:ext cx="8873997" cy="6072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95"/>
              </a:lnSpc>
            </a:pP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.XGBoost 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had the highest accuracy </a:t>
            </a: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(77%)</a:t>
            </a:r>
          </a:p>
          <a:p>
            <a:pPr algn="just">
              <a:lnSpc>
                <a:spcPts val="3695"/>
              </a:lnSpc>
            </a:pPr>
            <a:endParaRPr lang="en-US" sz="2799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just">
              <a:lnSpc>
                <a:spcPts val="3695"/>
              </a:lnSpc>
            </a:pP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2.</a:t>
            </a: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Random Forest and KNN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also performed well </a:t>
            </a: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(75–76%)</a:t>
            </a:r>
          </a:p>
          <a:p>
            <a:pPr algn="just">
              <a:lnSpc>
                <a:spcPts val="3695"/>
              </a:lnSpc>
            </a:pPr>
            <a:endParaRPr lang="en-US" sz="2799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just">
              <a:lnSpc>
                <a:spcPts val="3695"/>
              </a:lnSpc>
            </a:pP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.Logistic Regression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served as a baseline (</a:t>
            </a: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60.5%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accuracy)</a:t>
            </a:r>
          </a:p>
          <a:p>
            <a:pPr algn="just">
              <a:lnSpc>
                <a:spcPts val="3695"/>
              </a:lnSpc>
            </a:pPr>
            <a:endParaRPr lang="en-US" sz="2799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3695"/>
              </a:lnSpc>
            </a:pP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4.</a:t>
            </a: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Hour, Segment Groups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and </a:t>
            </a: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Rain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were top predictive features</a:t>
            </a:r>
          </a:p>
          <a:p>
            <a:pPr algn="just">
              <a:lnSpc>
                <a:spcPts val="3695"/>
              </a:lnSpc>
            </a:pPr>
            <a:endParaRPr lang="en-US" sz="2799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3695"/>
              </a:lnSpc>
            </a:pP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5.</a:t>
            </a:r>
            <a:r>
              <a:rPr lang="en-US" sz="27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Medium traffic level </a:t>
            </a: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was most accurately classified by all models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08757" y="2611359"/>
            <a:ext cx="8412896" cy="1486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45"/>
              </a:lnSpc>
            </a:pPr>
            <a:r>
              <a:rPr lang="en-US" sz="10250" b="1" spc="-512" dirty="0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Results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40228" y="4068682"/>
            <a:ext cx="15419072" cy="5624216"/>
            <a:chOff x="0" y="0"/>
            <a:chExt cx="4060990" cy="14812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0990" cy="1481275"/>
            </a:xfrm>
            <a:custGeom>
              <a:avLst/>
              <a:gdLst/>
              <a:ahLst/>
              <a:cxnLst/>
              <a:rect l="l" t="t" r="r" b="b"/>
              <a:pathLst>
                <a:path w="4060990" h="1481275">
                  <a:moveTo>
                    <a:pt x="15565" y="0"/>
                  </a:moveTo>
                  <a:lnTo>
                    <a:pt x="4045425" y="0"/>
                  </a:lnTo>
                  <a:cubicBezTo>
                    <a:pt x="4054022" y="0"/>
                    <a:pt x="4060990" y="6969"/>
                    <a:pt x="4060990" y="15565"/>
                  </a:cubicBezTo>
                  <a:lnTo>
                    <a:pt x="4060990" y="1465710"/>
                  </a:lnTo>
                  <a:cubicBezTo>
                    <a:pt x="4060990" y="1474306"/>
                    <a:pt x="4054022" y="1481275"/>
                    <a:pt x="4045425" y="1481275"/>
                  </a:cubicBezTo>
                  <a:lnTo>
                    <a:pt x="15565" y="1481275"/>
                  </a:lnTo>
                  <a:cubicBezTo>
                    <a:pt x="6969" y="1481275"/>
                    <a:pt x="0" y="1474306"/>
                    <a:pt x="0" y="1465710"/>
                  </a:cubicBezTo>
                  <a:lnTo>
                    <a:pt x="0" y="15565"/>
                  </a:lnTo>
                  <a:cubicBezTo>
                    <a:pt x="0" y="6969"/>
                    <a:pt x="6969" y="0"/>
                    <a:pt x="15565" y="0"/>
                  </a:cubicBez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85725"/>
              <a:ext cx="4060990" cy="1567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40228" y="4068682"/>
            <a:ext cx="15419072" cy="5624216"/>
            <a:chOff x="0" y="0"/>
            <a:chExt cx="4060990" cy="14812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60990" cy="1481275"/>
            </a:xfrm>
            <a:custGeom>
              <a:avLst/>
              <a:gdLst/>
              <a:ahLst/>
              <a:cxnLst/>
              <a:rect l="l" t="t" r="r" b="b"/>
              <a:pathLst>
                <a:path w="4060990" h="1481275">
                  <a:moveTo>
                    <a:pt x="15565" y="0"/>
                  </a:moveTo>
                  <a:lnTo>
                    <a:pt x="4045425" y="0"/>
                  </a:lnTo>
                  <a:cubicBezTo>
                    <a:pt x="4054022" y="0"/>
                    <a:pt x="4060990" y="6969"/>
                    <a:pt x="4060990" y="15565"/>
                  </a:cubicBezTo>
                  <a:lnTo>
                    <a:pt x="4060990" y="1465710"/>
                  </a:lnTo>
                  <a:cubicBezTo>
                    <a:pt x="4060990" y="1474306"/>
                    <a:pt x="4054022" y="1481275"/>
                    <a:pt x="4045425" y="1481275"/>
                  </a:cubicBezTo>
                  <a:lnTo>
                    <a:pt x="15565" y="1481275"/>
                  </a:lnTo>
                  <a:cubicBezTo>
                    <a:pt x="6969" y="1481275"/>
                    <a:pt x="0" y="1474306"/>
                    <a:pt x="0" y="1465710"/>
                  </a:cubicBezTo>
                  <a:lnTo>
                    <a:pt x="0" y="15565"/>
                  </a:lnTo>
                  <a:cubicBezTo>
                    <a:pt x="0" y="6969"/>
                    <a:pt x="6969" y="0"/>
                    <a:pt x="155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85725"/>
              <a:ext cx="4060990" cy="1567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-107726"/>
            <a:ext cx="18288000" cy="10164074"/>
            <a:chOff x="0" y="0"/>
            <a:chExt cx="1462454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62454" cy="812800"/>
            </a:xfrm>
            <a:custGeom>
              <a:avLst/>
              <a:gdLst/>
              <a:ahLst/>
              <a:cxnLst/>
              <a:rect l="l" t="t" r="r" b="b"/>
              <a:pathLst>
                <a:path w="1462454" h="812800">
                  <a:moveTo>
                    <a:pt x="0" y="0"/>
                  </a:moveTo>
                  <a:lnTo>
                    <a:pt x="1462454" y="0"/>
                  </a:lnTo>
                  <a:lnTo>
                    <a:pt x="146245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t="-9928" b="-992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0" y="0"/>
            <a:ext cx="18288000" cy="10056349"/>
            <a:chOff x="0" y="0"/>
            <a:chExt cx="4816593" cy="264858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816592" cy="2648586"/>
            </a:xfrm>
            <a:custGeom>
              <a:avLst/>
              <a:gdLst/>
              <a:ahLst/>
              <a:cxnLst/>
              <a:rect l="l" t="t" r="r" b="b"/>
              <a:pathLst>
                <a:path w="4816592" h="2648586">
                  <a:moveTo>
                    <a:pt x="0" y="0"/>
                  </a:moveTo>
                  <a:lnTo>
                    <a:pt x="4816592" y="0"/>
                  </a:lnTo>
                  <a:lnTo>
                    <a:pt x="4816592" y="2648586"/>
                  </a:lnTo>
                  <a:lnTo>
                    <a:pt x="0" y="2648586"/>
                  </a:lnTo>
                  <a:close/>
                </a:path>
              </a:pathLst>
            </a:custGeom>
            <a:solidFill>
              <a:srgbClr val="000000">
                <a:alpha val="71765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4816593" cy="27057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1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658048" y="2582134"/>
            <a:ext cx="9750074" cy="1486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45"/>
              </a:lnSpc>
            </a:pPr>
            <a:r>
              <a:rPr lang="en-US" sz="10250" b="1" spc="-512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Discussion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49928" y="4021057"/>
            <a:ext cx="20116388" cy="721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8469" lvl="1" indent="-389235" algn="just">
              <a:lnSpc>
                <a:spcPts val="4759"/>
              </a:lnSpc>
              <a:buFont typeface="Arial"/>
              <a:buChar char="•"/>
            </a:pPr>
            <a:r>
              <a:rPr lang="en-US" sz="360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Findings: Weather features explain traffic variation well</a:t>
            </a:r>
          </a:p>
          <a:p>
            <a:pPr algn="just">
              <a:lnSpc>
                <a:spcPts val="4759"/>
              </a:lnSpc>
            </a:pPr>
            <a:endParaRPr lang="en-US" sz="3605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78469" lvl="1" indent="-389235" algn="just">
              <a:lnSpc>
                <a:spcPts val="4759"/>
              </a:lnSpc>
              <a:buFont typeface="Arial"/>
              <a:buChar char="•"/>
            </a:pPr>
            <a:r>
              <a:rPr lang="en-US" sz="360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Recommendation: Integrate models into city transport dashboards</a:t>
            </a:r>
          </a:p>
          <a:p>
            <a:pPr algn="just">
              <a:lnSpc>
                <a:spcPts val="4759"/>
              </a:lnSpc>
            </a:pPr>
            <a:endParaRPr lang="en-US" sz="3605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78469" lvl="1" indent="-389235" algn="just">
              <a:lnSpc>
                <a:spcPts val="4759"/>
              </a:lnSpc>
              <a:buFont typeface="Arial"/>
              <a:buChar char="•"/>
            </a:pPr>
            <a:r>
              <a:rPr lang="en-US" sz="360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Innovation: Merge real-time weather &amp; road sensor data</a:t>
            </a:r>
          </a:p>
          <a:p>
            <a:pPr algn="just">
              <a:lnSpc>
                <a:spcPts val="4759"/>
              </a:lnSpc>
            </a:pPr>
            <a:endParaRPr lang="en-US" sz="3605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78469" lvl="1" indent="-389235" algn="just">
              <a:lnSpc>
                <a:spcPts val="4759"/>
              </a:lnSpc>
              <a:buFont typeface="Arial"/>
              <a:buChar char="•"/>
            </a:pPr>
            <a:r>
              <a:rPr lang="en-US" sz="360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Contribution: Open-source framework for traffic prediction</a:t>
            </a:r>
          </a:p>
          <a:p>
            <a:pPr algn="just">
              <a:lnSpc>
                <a:spcPts val="4759"/>
              </a:lnSpc>
            </a:pPr>
            <a:endParaRPr lang="en-US" sz="3605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78469" lvl="1" indent="-389235" algn="just">
              <a:lnSpc>
                <a:spcPts val="4759"/>
              </a:lnSpc>
              <a:buFont typeface="Arial"/>
              <a:buChar char="•"/>
            </a:pPr>
            <a:r>
              <a:rPr lang="en-US" sz="360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Applications: City traffic control, public safety alerts, smart commuting apps</a:t>
            </a:r>
          </a:p>
          <a:p>
            <a:pPr algn="just">
              <a:lnSpc>
                <a:spcPts val="4759"/>
              </a:lnSpc>
            </a:pPr>
            <a:endParaRPr lang="en-US" sz="3605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4759"/>
              </a:lnSpc>
            </a:pPr>
            <a:endParaRPr lang="en-US" sz="3605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4759"/>
              </a:lnSpc>
            </a:pPr>
            <a:endParaRPr lang="en-US" sz="3605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028362"/>
            <a:ext cx="5549110" cy="6230276"/>
            <a:chOff x="0" y="0"/>
            <a:chExt cx="859702" cy="9652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9702" cy="965233"/>
            </a:xfrm>
            <a:custGeom>
              <a:avLst/>
              <a:gdLst/>
              <a:ahLst/>
              <a:cxnLst/>
              <a:rect l="l" t="t" r="r" b="b"/>
              <a:pathLst>
                <a:path w="859702" h="965233">
                  <a:moveTo>
                    <a:pt x="40460" y="0"/>
                  </a:moveTo>
                  <a:lnTo>
                    <a:pt x="819243" y="0"/>
                  </a:lnTo>
                  <a:cubicBezTo>
                    <a:pt x="829973" y="0"/>
                    <a:pt x="840264" y="4263"/>
                    <a:pt x="847852" y="11850"/>
                  </a:cubicBezTo>
                  <a:cubicBezTo>
                    <a:pt x="855440" y="19438"/>
                    <a:pt x="859702" y="29729"/>
                    <a:pt x="859702" y="40460"/>
                  </a:cubicBezTo>
                  <a:lnTo>
                    <a:pt x="859702" y="924773"/>
                  </a:lnTo>
                  <a:cubicBezTo>
                    <a:pt x="859702" y="947118"/>
                    <a:pt x="841588" y="965233"/>
                    <a:pt x="819243" y="965233"/>
                  </a:cubicBezTo>
                  <a:lnTo>
                    <a:pt x="40460" y="965233"/>
                  </a:lnTo>
                  <a:cubicBezTo>
                    <a:pt x="18114" y="965233"/>
                    <a:pt x="0" y="947118"/>
                    <a:pt x="0" y="924773"/>
                  </a:cubicBezTo>
                  <a:lnTo>
                    <a:pt x="0" y="40460"/>
                  </a:lnTo>
                  <a:cubicBezTo>
                    <a:pt x="0" y="18114"/>
                    <a:pt x="18114" y="0"/>
                    <a:pt x="40460" y="0"/>
                  </a:cubicBezTo>
                  <a:close/>
                </a:path>
              </a:pathLst>
            </a:custGeom>
            <a:blipFill>
              <a:blip r:embed="rId2"/>
              <a:stretch>
                <a:fillRect t="-9377" b="-937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186249" y="3639743"/>
            <a:ext cx="10073051" cy="5014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4295" lvl="1" indent="-387147" algn="just">
              <a:lnSpc>
                <a:spcPts val="5020"/>
              </a:lnSpc>
              <a:spcBef>
                <a:spcPct val="0"/>
              </a:spcBef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Machine learning models like </a:t>
            </a:r>
            <a:r>
              <a:rPr lang="en-US" sz="3586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Random Forest and XGBoost </a:t>
            </a:r>
            <a:r>
              <a:rPr lang="en-US" sz="358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worked well.</a:t>
            </a:r>
          </a:p>
          <a:p>
            <a:pPr algn="just">
              <a:lnSpc>
                <a:spcPts val="5020"/>
              </a:lnSpc>
              <a:spcBef>
                <a:spcPct val="0"/>
              </a:spcBef>
            </a:pPr>
            <a:endParaRPr lang="en-US" sz="3586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74295" lvl="1" indent="-387147" algn="just">
              <a:lnSpc>
                <a:spcPts val="5020"/>
              </a:lnSpc>
              <a:spcBef>
                <a:spcPct val="0"/>
              </a:spcBef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model can help cities plan better for traffic during bad weather.</a:t>
            </a:r>
          </a:p>
          <a:p>
            <a:pPr algn="just">
              <a:lnSpc>
                <a:spcPts val="5020"/>
              </a:lnSpc>
              <a:spcBef>
                <a:spcPct val="0"/>
              </a:spcBef>
            </a:pPr>
            <a:endParaRPr lang="en-US" sz="3586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774295" lvl="1" indent="-387147" algn="just">
              <a:lnSpc>
                <a:spcPts val="5020"/>
              </a:lnSpc>
              <a:buFont typeface="Arial"/>
              <a:buChar char="•"/>
            </a:pPr>
            <a:r>
              <a:rPr lang="en-US" sz="358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 could be used for smart </a:t>
            </a:r>
            <a:r>
              <a:rPr lang="en-US" sz="3586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traffic lights, emergency alerts,</a:t>
            </a:r>
            <a:r>
              <a:rPr lang="en-US" sz="358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US" sz="3586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bus schedules</a:t>
            </a:r>
            <a:r>
              <a:rPr lang="en-US" sz="3586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549184" y="1291196"/>
            <a:ext cx="7624959" cy="2220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30"/>
              </a:lnSpc>
              <a:spcBef>
                <a:spcPct val="0"/>
              </a:spcBef>
            </a:pPr>
            <a:r>
              <a:rPr lang="en-US" sz="11950" b="1" spc="-597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Conclusion</a:t>
            </a: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xmlns="" r:id="rId3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8496029" y="8863899"/>
            <a:ext cx="1274721" cy="47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 b="1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-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38458" y="3176568"/>
            <a:ext cx="12495867" cy="3333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7"/>
              </a:lnSpc>
              <a:spcBef>
                <a:spcPct val="0"/>
              </a:spcBef>
            </a:pPr>
            <a:r>
              <a:rPr lang="en-US" sz="17998" b="1" spc="-899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Thank You.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89645" y="2520315"/>
            <a:ext cx="5549110" cy="6230276"/>
            <a:chOff x="0" y="0"/>
            <a:chExt cx="859702" cy="9652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9702" cy="965233"/>
            </a:xfrm>
            <a:custGeom>
              <a:avLst/>
              <a:gdLst/>
              <a:ahLst/>
              <a:cxnLst/>
              <a:rect l="l" t="t" r="r" b="b"/>
              <a:pathLst>
                <a:path w="859702" h="965233">
                  <a:moveTo>
                    <a:pt x="40460" y="0"/>
                  </a:moveTo>
                  <a:lnTo>
                    <a:pt x="819243" y="0"/>
                  </a:lnTo>
                  <a:cubicBezTo>
                    <a:pt x="829973" y="0"/>
                    <a:pt x="840264" y="4263"/>
                    <a:pt x="847852" y="11850"/>
                  </a:cubicBezTo>
                  <a:cubicBezTo>
                    <a:pt x="855440" y="19438"/>
                    <a:pt x="859702" y="29729"/>
                    <a:pt x="859702" y="40460"/>
                  </a:cubicBezTo>
                  <a:lnTo>
                    <a:pt x="859702" y="924773"/>
                  </a:lnTo>
                  <a:cubicBezTo>
                    <a:pt x="859702" y="947118"/>
                    <a:pt x="841588" y="965233"/>
                    <a:pt x="819243" y="965233"/>
                  </a:cubicBezTo>
                  <a:lnTo>
                    <a:pt x="40460" y="965233"/>
                  </a:lnTo>
                  <a:cubicBezTo>
                    <a:pt x="18114" y="965233"/>
                    <a:pt x="0" y="947118"/>
                    <a:pt x="0" y="924773"/>
                  </a:cubicBezTo>
                  <a:lnTo>
                    <a:pt x="0" y="40460"/>
                  </a:lnTo>
                  <a:cubicBezTo>
                    <a:pt x="0" y="18114"/>
                    <a:pt x="18114" y="0"/>
                    <a:pt x="40460" y="0"/>
                  </a:cubicBezTo>
                  <a:close/>
                </a:path>
              </a:pathLst>
            </a:custGeom>
            <a:blipFill>
              <a:blip r:embed="rId2"/>
              <a:stretch>
                <a:fillRect t="-9357" b="-935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8758473" y="8750591"/>
            <a:ext cx="7857505" cy="3770511"/>
            <a:chOff x="0" y="0"/>
            <a:chExt cx="1217333" cy="5841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17333" cy="584151"/>
            </a:xfrm>
            <a:custGeom>
              <a:avLst/>
              <a:gdLst/>
              <a:ahLst/>
              <a:cxnLst/>
              <a:rect l="l" t="t" r="r" b="b"/>
              <a:pathLst>
                <a:path w="1217333" h="584151">
                  <a:moveTo>
                    <a:pt x="28573" y="0"/>
                  </a:moveTo>
                  <a:lnTo>
                    <a:pt x="1188760" y="0"/>
                  </a:lnTo>
                  <a:cubicBezTo>
                    <a:pt x="1204541" y="0"/>
                    <a:pt x="1217333" y="12793"/>
                    <a:pt x="1217333" y="28573"/>
                  </a:cubicBezTo>
                  <a:lnTo>
                    <a:pt x="1217333" y="555577"/>
                  </a:lnTo>
                  <a:cubicBezTo>
                    <a:pt x="1217333" y="571358"/>
                    <a:pt x="1204541" y="584151"/>
                    <a:pt x="1188760" y="584151"/>
                  </a:cubicBezTo>
                  <a:lnTo>
                    <a:pt x="28573" y="584151"/>
                  </a:lnTo>
                  <a:cubicBezTo>
                    <a:pt x="12793" y="584151"/>
                    <a:pt x="0" y="571358"/>
                    <a:pt x="0" y="555577"/>
                  </a:cubicBezTo>
                  <a:lnTo>
                    <a:pt x="0" y="28573"/>
                  </a:lnTo>
                  <a:cubicBezTo>
                    <a:pt x="0" y="12793"/>
                    <a:pt x="12793" y="0"/>
                    <a:pt x="28573" y="0"/>
                  </a:cubicBezTo>
                  <a:close/>
                </a:path>
              </a:pathLst>
            </a:custGeom>
            <a:blipFill>
              <a:blip r:embed="rId3"/>
              <a:stretch>
                <a:fillRect t="-19421" b="-1942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758473" y="4340465"/>
            <a:ext cx="9529527" cy="4697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10215" lvl="1" indent="-455107" algn="just">
              <a:lnSpc>
                <a:spcPts val="8094"/>
              </a:lnSpc>
              <a:buAutoNum type="arabicPeriod"/>
            </a:pPr>
            <a:r>
              <a:rPr lang="en-US" sz="421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Weather impact</a:t>
            </a:r>
          </a:p>
          <a:p>
            <a:pPr marL="910215" lvl="1" indent="-455107" algn="just">
              <a:lnSpc>
                <a:spcPts val="8094"/>
              </a:lnSpc>
              <a:buAutoNum type="arabicPeriod"/>
            </a:pPr>
            <a:r>
              <a:rPr lang="en-US" sz="421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NYC traffic</a:t>
            </a:r>
          </a:p>
          <a:p>
            <a:pPr marL="910215" lvl="1" indent="-455107" algn="just">
              <a:lnSpc>
                <a:spcPts val="8094"/>
              </a:lnSpc>
              <a:buAutoNum type="arabicPeriod"/>
            </a:pPr>
            <a:r>
              <a:rPr lang="en-US" sz="421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</a:p>
          <a:p>
            <a:pPr marL="910215" lvl="1" indent="-455107" algn="just">
              <a:lnSpc>
                <a:spcPts val="8094"/>
              </a:lnSpc>
              <a:buAutoNum type="arabicPeriod"/>
            </a:pPr>
            <a:r>
              <a:rPr lang="en-US" sz="4215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Better city planning</a:t>
            </a:r>
          </a:p>
          <a:p>
            <a:pPr algn="just">
              <a:lnSpc>
                <a:spcPts val="5312"/>
              </a:lnSpc>
            </a:pPr>
            <a:endParaRPr lang="en-US" sz="4215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629135" y="2567546"/>
            <a:ext cx="8630165" cy="2058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30"/>
              </a:lnSpc>
              <a:spcBef>
                <a:spcPct val="0"/>
              </a:spcBef>
            </a:pPr>
            <a:r>
              <a:rPr lang="en-US" sz="11950" b="1" spc="-597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Introduction</a:t>
            </a: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xmlns="" r:id="rId4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444978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44978" cy="812800"/>
            </a:xfrm>
            <a:custGeom>
              <a:avLst/>
              <a:gdLst/>
              <a:ahLst/>
              <a:cxnLst/>
              <a:rect l="l" t="t" r="r" b="b"/>
              <a:pathLst>
                <a:path w="1444978" h="812800">
                  <a:moveTo>
                    <a:pt x="0" y="0"/>
                  </a:moveTo>
                  <a:lnTo>
                    <a:pt x="1444978" y="0"/>
                  </a:lnTo>
                  <a:lnTo>
                    <a:pt x="1444978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3671931" y="5881998"/>
            <a:ext cx="13587369" cy="44050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79"/>
              </a:lnSpc>
              <a:spcBef>
                <a:spcPct val="0"/>
              </a:spcBef>
            </a:pPr>
            <a:r>
              <a:rPr lang="en-US" sz="25699" b="1" spc="-1284">
                <a:solidFill>
                  <a:srgbClr val="E0DFDD"/>
                </a:solidFill>
                <a:latin typeface="Roboto Bold"/>
                <a:ea typeface="Roboto Bold"/>
                <a:cs typeface="Roboto Bold"/>
                <a:sym typeface="Roboto Bold"/>
              </a:rPr>
              <a:t>Q &amp; 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496029" y="8863899"/>
            <a:ext cx="1274721" cy="47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 b="1">
                <a:solidFill>
                  <a:srgbClr val="FFFFFF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-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08122" y="5444333"/>
            <a:ext cx="7668210" cy="5246370"/>
            <a:chOff x="0" y="0"/>
            <a:chExt cx="1188006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88006" cy="812800"/>
            </a:xfrm>
            <a:custGeom>
              <a:avLst/>
              <a:gdLst/>
              <a:ahLst/>
              <a:cxnLst/>
              <a:rect l="l" t="t" r="r" b="b"/>
              <a:pathLst>
                <a:path w="1188006" h="812800">
                  <a:moveTo>
                    <a:pt x="23221" y="0"/>
                  </a:moveTo>
                  <a:lnTo>
                    <a:pt x="1164785" y="0"/>
                  </a:lnTo>
                  <a:cubicBezTo>
                    <a:pt x="1177610" y="0"/>
                    <a:pt x="1188006" y="10396"/>
                    <a:pt x="1188006" y="23221"/>
                  </a:cubicBezTo>
                  <a:lnTo>
                    <a:pt x="1188006" y="789579"/>
                  </a:lnTo>
                  <a:cubicBezTo>
                    <a:pt x="1188006" y="795738"/>
                    <a:pt x="1185560" y="801644"/>
                    <a:pt x="1181205" y="805999"/>
                  </a:cubicBezTo>
                  <a:cubicBezTo>
                    <a:pt x="1176850" y="810353"/>
                    <a:pt x="1170944" y="812800"/>
                    <a:pt x="1164785" y="812800"/>
                  </a:cubicBezTo>
                  <a:lnTo>
                    <a:pt x="23221" y="812800"/>
                  </a:lnTo>
                  <a:cubicBezTo>
                    <a:pt x="17062" y="812800"/>
                    <a:pt x="11156" y="810353"/>
                    <a:pt x="6801" y="805999"/>
                  </a:cubicBezTo>
                  <a:cubicBezTo>
                    <a:pt x="2447" y="801644"/>
                    <a:pt x="0" y="795738"/>
                    <a:pt x="0" y="789579"/>
                  </a:cubicBezTo>
                  <a:lnTo>
                    <a:pt x="0" y="23221"/>
                  </a:lnTo>
                  <a:cubicBezTo>
                    <a:pt x="0" y="17062"/>
                    <a:pt x="2447" y="11156"/>
                    <a:pt x="6801" y="6801"/>
                  </a:cubicBezTo>
                  <a:cubicBezTo>
                    <a:pt x="11156" y="2447"/>
                    <a:pt x="17062" y="0"/>
                    <a:pt x="23221" y="0"/>
                  </a:cubicBezTo>
                  <a:close/>
                </a:path>
              </a:pathLst>
            </a:custGeom>
            <a:blipFill>
              <a:blip r:embed="rId2"/>
              <a:stretch>
                <a:fillRect l="-48934" t="-6088" r="-1041" b="-4063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433114" y="2180577"/>
            <a:ext cx="10373436" cy="6876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1795" lvl="1" indent="-320897" algn="just">
              <a:lnSpc>
                <a:spcPts val="4994"/>
              </a:lnSpc>
              <a:buFont typeface="Arial"/>
              <a:buChar char="•"/>
            </a:pPr>
            <a:r>
              <a:rPr lang="en-US" sz="2972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 what extent can weather variables (e.g., temperature, precipitation, wind speed) predict traffic levels in New York City?</a:t>
            </a:r>
          </a:p>
          <a:p>
            <a:pPr algn="just">
              <a:lnSpc>
                <a:spcPts val="4994"/>
              </a:lnSpc>
            </a:pPr>
            <a:endParaRPr lang="en-US" sz="2972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41795" lvl="1" indent="-320897" algn="just">
              <a:lnSpc>
                <a:spcPts val="4994"/>
              </a:lnSpc>
              <a:buFont typeface="Arial"/>
              <a:buChar char="•"/>
            </a:pPr>
            <a:r>
              <a:rPr lang="en-US" sz="2972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Which machine learning model accurately classify traffic volume levels in New York City based on time based variables and weather data </a:t>
            </a:r>
          </a:p>
          <a:p>
            <a:pPr algn="just">
              <a:lnSpc>
                <a:spcPts val="4994"/>
              </a:lnSpc>
            </a:pPr>
            <a:endParaRPr lang="en-US" sz="2972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41795" lvl="1" indent="-320897" algn="just">
              <a:lnSpc>
                <a:spcPts val="4994"/>
              </a:lnSpc>
              <a:buFont typeface="Arial"/>
              <a:buChar char="•"/>
            </a:pPr>
            <a:r>
              <a:rPr lang="en-US" sz="2972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 is the relationship between severe weather events and reductions or increases in NYC traffic volume?</a:t>
            </a:r>
          </a:p>
          <a:p>
            <a:pPr algn="just">
              <a:lnSpc>
                <a:spcPts val="4994"/>
              </a:lnSpc>
            </a:pPr>
            <a:endParaRPr lang="en-US" sz="2972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940365" y="2533002"/>
            <a:ext cx="8412896" cy="2610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45"/>
              </a:lnSpc>
            </a:pPr>
            <a:r>
              <a:rPr lang="en-US" sz="10250" b="1" spc="-512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Research Questions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6020" y="3341636"/>
            <a:ext cx="5512459" cy="4808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24"/>
              </a:lnSpc>
            </a:pPr>
            <a:r>
              <a:rPr lang="en-US" sz="3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Traffic Data</a:t>
            </a:r>
          </a:p>
          <a:p>
            <a:pPr algn="just">
              <a:lnSpc>
                <a:spcPts val="4224"/>
              </a:lnSpc>
            </a:pPr>
            <a:r>
              <a:rPr lang="en-US" sz="3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Source:</a:t>
            </a:r>
            <a:r>
              <a:rPr lang="en-US" sz="3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NYC Open Data (processed and merged with weather data)</a:t>
            </a:r>
          </a:p>
          <a:p>
            <a:pPr algn="just">
              <a:lnSpc>
                <a:spcPts val="4224"/>
              </a:lnSpc>
            </a:pPr>
            <a:endParaRPr lang="en-US" sz="3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4224"/>
              </a:lnSpc>
            </a:pPr>
            <a:r>
              <a:rPr lang="en-US" sz="3200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 Size:</a:t>
            </a:r>
            <a:r>
              <a:rPr lang="en-US" sz="3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123,912 records</a:t>
            </a:r>
          </a:p>
          <a:p>
            <a:pPr algn="just">
              <a:lnSpc>
                <a:spcPts val="4224"/>
              </a:lnSpc>
            </a:pPr>
            <a:endParaRPr lang="en-US" sz="3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4224"/>
              </a:lnSpc>
            </a:pPr>
            <a:endParaRPr lang="en-US" sz="3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4224"/>
              </a:lnSpc>
            </a:pPr>
            <a:endParaRPr lang="en-US" sz="3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46020" y="397804"/>
            <a:ext cx="11288780" cy="12903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45"/>
              </a:lnSpc>
            </a:pPr>
            <a:r>
              <a:rPr lang="en-US" sz="10250" b="1" spc="-512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Data Description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772400" y="2247900"/>
            <a:ext cx="10849124" cy="878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03"/>
              </a:lnSpc>
              <a:spcBef>
                <a:spcPct val="0"/>
              </a:spcBef>
            </a:pPr>
            <a:r>
              <a:rPr lang="en-US" sz="307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Key Variables:</a:t>
            </a:r>
          </a:p>
          <a:p>
            <a:pPr algn="l">
              <a:lnSpc>
                <a:spcPts val="4303"/>
              </a:lnSpc>
              <a:spcBef>
                <a:spcPct val="0"/>
              </a:spcBef>
            </a:pPr>
            <a:endParaRPr lang="en-US" sz="3073" b="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303"/>
              </a:lnSpc>
              <a:spcBef>
                <a:spcPct val="0"/>
              </a:spcBef>
            </a:pP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Direction:</a:t>
            </a:r>
            <a:r>
              <a:rPr lang="en-US" sz="307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Traffic direction </a:t>
            </a:r>
          </a:p>
          <a:p>
            <a:pPr algn="l">
              <a:lnSpc>
                <a:spcPts val="4303"/>
              </a:lnSpc>
              <a:spcBef>
                <a:spcPct val="0"/>
              </a:spcBef>
            </a:pP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(e.g., NB = Northbound,    SB = Southbound)</a:t>
            </a:r>
          </a:p>
          <a:p>
            <a:pPr algn="l">
              <a:lnSpc>
                <a:spcPts val="4303"/>
              </a:lnSpc>
              <a:spcBef>
                <a:spcPct val="0"/>
              </a:spcBef>
            </a:pPr>
            <a:endParaRPr lang="en-US" sz="3073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4303"/>
              </a:lnSpc>
              <a:spcBef>
                <a:spcPct val="0"/>
              </a:spcBef>
            </a:pP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Traffic Volume: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Hourly number of vehicles</a:t>
            </a:r>
          </a:p>
          <a:p>
            <a:pPr algn="l">
              <a:lnSpc>
                <a:spcPts val="4303"/>
              </a:lnSpc>
              <a:spcBef>
                <a:spcPct val="0"/>
              </a:spcBef>
            </a:pPr>
            <a:endParaRPr lang="en-US" sz="3073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4303"/>
              </a:lnSpc>
              <a:spcBef>
                <a:spcPct val="0"/>
              </a:spcBef>
            </a:pPr>
            <a:r>
              <a:rPr lang="en-US" sz="3073" b="1" dirty="0" err="1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Traffic_level</a:t>
            </a: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: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Traffic category (Low / Medium /High)</a:t>
            </a:r>
          </a:p>
          <a:p>
            <a:pPr algn="l">
              <a:lnSpc>
                <a:spcPts val="4303"/>
              </a:lnSpc>
              <a:spcBef>
                <a:spcPct val="0"/>
              </a:spcBef>
            </a:pPr>
            <a:endParaRPr lang="en-US" sz="3073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4303"/>
              </a:lnSpc>
              <a:spcBef>
                <a:spcPct val="0"/>
              </a:spcBef>
            </a:pPr>
            <a:r>
              <a:rPr lang="en-US" sz="3073" b="1" dirty="0" err="1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Traffic_level_num</a:t>
            </a: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:</a:t>
            </a:r>
            <a:r>
              <a:rPr lang="en-US" sz="307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Numeric encoding of traffic level (0 / 1 / 2)</a:t>
            </a:r>
          </a:p>
          <a:p>
            <a:pPr algn="l">
              <a:lnSpc>
                <a:spcPts val="4303"/>
              </a:lnSpc>
              <a:spcBef>
                <a:spcPct val="0"/>
              </a:spcBef>
            </a:pPr>
            <a:r>
              <a:rPr lang="en-US" sz="3073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SegmentGroup_High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Major roads with consistently high traffic</a:t>
            </a:r>
          </a:p>
          <a:p>
            <a:pPr algn="l">
              <a:lnSpc>
                <a:spcPts val="4303"/>
              </a:lnSpc>
              <a:spcBef>
                <a:spcPct val="0"/>
              </a:spcBef>
            </a:pPr>
            <a:endParaRPr lang="en-US" sz="3073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4303"/>
              </a:lnSpc>
              <a:spcBef>
                <a:spcPct val="0"/>
              </a:spcBef>
            </a:pPr>
            <a:r>
              <a:rPr lang="en-US" sz="3073" b="1" dirty="0" err="1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SegmentGroup_Medium</a:t>
            </a: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Roads with moderate traffic flow</a:t>
            </a:r>
          </a:p>
          <a:p>
            <a:pPr algn="l">
              <a:lnSpc>
                <a:spcPts val="4303"/>
              </a:lnSpc>
              <a:spcBef>
                <a:spcPct val="0"/>
              </a:spcBef>
            </a:pPr>
            <a:endParaRPr lang="en-US" sz="3073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4303"/>
              </a:lnSpc>
              <a:spcBef>
                <a:spcPct val="0"/>
              </a:spcBef>
            </a:pPr>
            <a:endParaRPr lang="en-US" sz="3073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xmlns="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6020" y="3341636"/>
            <a:ext cx="5512459" cy="4275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24"/>
              </a:lnSpc>
            </a:pPr>
            <a:r>
              <a:rPr lang="en-US" sz="3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Weather Data</a:t>
            </a:r>
          </a:p>
          <a:p>
            <a:pPr marL="690881" lvl="1" indent="-345440" algn="just">
              <a:lnSpc>
                <a:spcPts val="4224"/>
              </a:lnSpc>
              <a:buFont typeface="Arial"/>
              <a:buChar char="•"/>
            </a:pPr>
            <a:r>
              <a:rPr lang="en-US" sz="3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Source: </a:t>
            </a:r>
            <a:r>
              <a:rPr lang="en-US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Kaggle – NYC Weather 2016–2022 Dataset</a:t>
            </a:r>
          </a:p>
          <a:p>
            <a:pPr algn="just">
              <a:lnSpc>
                <a:spcPts val="4224"/>
              </a:lnSpc>
            </a:pPr>
            <a:endParaRPr lang="en-US" sz="3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90881" lvl="1" indent="-345440" algn="just">
              <a:lnSpc>
                <a:spcPts val="4224"/>
              </a:lnSpc>
              <a:buFont typeface="Arial"/>
              <a:buChar char="•"/>
            </a:pPr>
            <a:r>
              <a:rPr lang="en-US" sz="3200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Sample Size: </a:t>
            </a:r>
            <a:r>
              <a:rPr lang="en-US"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123,912 records (matched with traffic timestamps)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46020" y="397804"/>
            <a:ext cx="8412896" cy="2610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45"/>
              </a:lnSpc>
            </a:pPr>
            <a:r>
              <a:rPr lang="en-US" sz="10250" b="1" spc="-512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Data Description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003273" y="1522078"/>
            <a:ext cx="10080278" cy="9328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03"/>
              </a:lnSpc>
              <a:spcBef>
                <a:spcPct val="0"/>
              </a:spcBef>
            </a:pPr>
            <a:r>
              <a:rPr lang="en-US" sz="3073" b="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     Key Variables:</a:t>
            </a:r>
          </a:p>
          <a:p>
            <a:pPr algn="l">
              <a:lnSpc>
                <a:spcPts val="4303"/>
              </a:lnSpc>
              <a:spcBef>
                <a:spcPct val="0"/>
              </a:spcBef>
            </a:pPr>
            <a:endParaRPr lang="en-US" sz="3073" b="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663671" lvl="1" indent="-331835" algn="l">
              <a:lnSpc>
                <a:spcPts val="6516"/>
              </a:lnSpc>
              <a:buFont typeface="Arial"/>
              <a:buChar char="•"/>
            </a:pP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 temperature_2m (°C):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Temperature at 2 meters height</a:t>
            </a:r>
          </a:p>
          <a:p>
            <a:pPr marL="663671" lvl="1" indent="-331835" algn="l">
              <a:lnSpc>
                <a:spcPts val="6516"/>
              </a:lnSpc>
              <a:buFont typeface="Arial"/>
              <a:buChar char="•"/>
            </a:pP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precipitation (mm):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Total precipitation</a:t>
            </a:r>
          </a:p>
          <a:p>
            <a:pPr marL="663671" lvl="1" indent="-331835" algn="l">
              <a:lnSpc>
                <a:spcPts val="6516"/>
              </a:lnSpc>
              <a:buFont typeface="Arial"/>
              <a:buChar char="•"/>
            </a:pP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rain (mm):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Rainfall amount</a:t>
            </a:r>
          </a:p>
          <a:p>
            <a:pPr marL="663671" lvl="1" indent="-331835" algn="l">
              <a:lnSpc>
                <a:spcPts val="6516"/>
              </a:lnSpc>
              <a:buFont typeface="Arial"/>
              <a:buChar char="•"/>
            </a:pPr>
            <a:r>
              <a:rPr lang="en-US" sz="3073" b="1" dirty="0" err="1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cloudcover</a:t>
            </a: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 (%):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Overall cloud coverage</a:t>
            </a:r>
          </a:p>
          <a:p>
            <a:pPr marL="663671" lvl="1" indent="-331835" algn="l">
              <a:lnSpc>
                <a:spcPts val="6516"/>
              </a:lnSpc>
              <a:buFont typeface="Arial"/>
              <a:buChar char="•"/>
            </a:pPr>
            <a:r>
              <a:rPr lang="en-US" sz="3073" b="1" dirty="0" err="1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cloudcover_low</a:t>
            </a: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 (%):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Low-altitude cloud cover</a:t>
            </a:r>
          </a:p>
          <a:p>
            <a:pPr marL="663671" lvl="1" indent="-331835" algn="l">
              <a:lnSpc>
                <a:spcPts val="6516"/>
              </a:lnSpc>
              <a:buFont typeface="Arial"/>
              <a:buChar char="•"/>
            </a:pPr>
            <a:r>
              <a:rPr lang="en-US" sz="3073" b="1" dirty="0" err="1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cloudcover_mid</a:t>
            </a: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 (%):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Mid-altitude cloud cover</a:t>
            </a:r>
          </a:p>
          <a:p>
            <a:pPr marL="663671" lvl="1" indent="-331835" algn="l">
              <a:lnSpc>
                <a:spcPts val="6516"/>
              </a:lnSpc>
              <a:buFont typeface="Arial"/>
              <a:buChar char="•"/>
            </a:pPr>
            <a:r>
              <a:rPr lang="en-US" sz="3073" b="1" dirty="0" err="1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cloudcover_high</a:t>
            </a: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 (%):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High-altitude cloud cover</a:t>
            </a:r>
          </a:p>
          <a:p>
            <a:pPr marL="663671" lvl="1" indent="-331835" algn="l">
              <a:lnSpc>
                <a:spcPts val="6516"/>
              </a:lnSpc>
              <a:buFont typeface="Arial"/>
              <a:buChar char="•"/>
            </a:pP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windspeed_10m (km/h):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Wind speed at 10 meters</a:t>
            </a:r>
          </a:p>
          <a:p>
            <a:pPr marL="663671" lvl="1" indent="-331835" algn="l">
              <a:lnSpc>
                <a:spcPts val="6516"/>
              </a:lnSpc>
              <a:buFont typeface="Arial"/>
              <a:buChar char="•"/>
            </a:pPr>
            <a:r>
              <a:rPr lang="en-US" sz="3073" b="1" dirty="0">
                <a:solidFill>
                  <a:srgbClr val="EFC43E"/>
                </a:solidFill>
                <a:latin typeface="Roboto Bold"/>
                <a:ea typeface="Roboto Bold"/>
                <a:cs typeface="Roboto Bold"/>
                <a:sym typeface="Roboto Bold"/>
              </a:rPr>
              <a:t>winddirection_10m (°): </a:t>
            </a:r>
            <a:r>
              <a:rPr lang="en-US" sz="3073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Wind direction in degrees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545635" y="2790600"/>
            <a:ext cx="2429640" cy="734966"/>
          </a:xfrm>
          <a:custGeom>
            <a:avLst/>
            <a:gdLst/>
            <a:ahLst/>
            <a:cxnLst/>
            <a:rect l="l" t="t" r="r" b="b"/>
            <a:pathLst>
              <a:path w="2429640" h="734966">
                <a:moveTo>
                  <a:pt x="0" y="0"/>
                </a:moveTo>
                <a:lnTo>
                  <a:pt x="2429640" y="0"/>
                </a:lnTo>
                <a:lnTo>
                  <a:pt x="2429640" y="734966"/>
                </a:lnTo>
                <a:lnTo>
                  <a:pt x="0" y="7349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46020" y="397804"/>
            <a:ext cx="8412896" cy="1343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45"/>
              </a:lnSpc>
            </a:pPr>
            <a:r>
              <a:rPr lang="en-US" sz="10250" b="1" spc="-512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Methods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714400"/>
            <a:ext cx="5868219" cy="5427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03"/>
              </a:lnSpc>
            </a:pPr>
            <a:r>
              <a:rPr lang="en-US" sz="307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1. Data Cleaning &amp; Preprocessing</a:t>
            </a:r>
          </a:p>
          <a:p>
            <a:pPr algn="l">
              <a:lnSpc>
                <a:spcPts val="4303"/>
              </a:lnSpc>
            </a:pPr>
            <a:endParaRPr lang="en-US" sz="3073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303"/>
              </a:lnSpc>
            </a:pPr>
            <a:endParaRPr lang="en-US" sz="3073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303"/>
              </a:lnSpc>
            </a:pPr>
            <a:r>
              <a:rPr lang="en-US" sz="307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2.Feature Engineering</a:t>
            </a:r>
          </a:p>
          <a:p>
            <a:pPr algn="l">
              <a:lnSpc>
                <a:spcPts val="4303"/>
              </a:lnSpc>
            </a:pPr>
            <a:endParaRPr lang="en-US" sz="3073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303"/>
              </a:lnSpc>
            </a:pPr>
            <a:endParaRPr lang="en-US" sz="3073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303"/>
              </a:lnSpc>
            </a:pPr>
            <a:r>
              <a:rPr lang="en-US" sz="307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3. Model Selection</a:t>
            </a:r>
          </a:p>
          <a:p>
            <a:pPr algn="l">
              <a:lnSpc>
                <a:spcPts val="4303"/>
              </a:lnSpc>
            </a:pPr>
            <a:endParaRPr lang="en-US" sz="3073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303"/>
              </a:lnSpc>
            </a:pPr>
            <a:endParaRPr lang="en-US" sz="3073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303"/>
              </a:lnSpc>
            </a:pPr>
            <a:r>
              <a:rPr lang="en-US" sz="307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4.Model Tuning &amp; Evaluation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112288" y="2733450"/>
            <a:ext cx="4405833" cy="1200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Remove missing and outlier values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Merge  data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traffic level labels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112288" y="4343434"/>
            <a:ext cx="2225204" cy="800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Encode direction)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Extract time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12288" y="5553075"/>
            <a:ext cx="2910399" cy="2400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Logistic Regression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Random Forest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XGBoost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KNN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endParaRPr lang="en-US" sz="225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3151"/>
              </a:lnSpc>
              <a:spcBef>
                <a:spcPct val="0"/>
              </a:spcBef>
            </a:pPr>
            <a:endParaRPr lang="en-US" sz="225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112288" y="7508348"/>
            <a:ext cx="3477816" cy="2000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Evaluate models:  Accuracy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Precision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Recall</a:t>
            </a:r>
          </a:p>
          <a:p>
            <a:pPr algn="l">
              <a:lnSpc>
                <a:spcPts val="3151"/>
              </a:lnSpc>
              <a:spcBef>
                <a:spcPct val="0"/>
              </a:spcBef>
            </a:pPr>
            <a:endParaRPr lang="en-US" sz="225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3151"/>
              </a:lnSpc>
              <a:spcBef>
                <a:spcPct val="0"/>
              </a:spcBef>
            </a:pPr>
            <a:endParaRPr lang="en-US" sz="225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7545635" y="4400584"/>
            <a:ext cx="2429640" cy="734966"/>
          </a:xfrm>
          <a:custGeom>
            <a:avLst/>
            <a:gdLst/>
            <a:ahLst/>
            <a:cxnLst/>
            <a:rect l="l" t="t" r="r" b="b"/>
            <a:pathLst>
              <a:path w="2429640" h="734966">
                <a:moveTo>
                  <a:pt x="0" y="0"/>
                </a:moveTo>
                <a:lnTo>
                  <a:pt x="2429640" y="0"/>
                </a:lnTo>
                <a:lnTo>
                  <a:pt x="2429640" y="734966"/>
                </a:lnTo>
                <a:lnTo>
                  <a:pt x="0" y="7349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7545635" y="5610225"/>
            <a:ext cx="2429640" cy="734966"/>
          </a:xfrm>
          <a:custGeom>
            <a:avLst/>
            <a:gdLst/>
            <a:ahLst/>
            <a:cxnLst/>
            <a:rect l="l" t="t" r="r" b="b"/>
            <a:pathLst>
              <a:path w="2429640" h="734966">
                <a:moveTo>
                  <a:pt x="0" y="0"/>
                </a:moveTo>
                <a:lnTo>
                  <a:pt x="2429640" y="0"/>
                </a:lnTo>
                <a:lnTo>
                  <a:pt x="2429640" y="734966"/>
                </a:lnTo>
                <a:lnTo>
                  <a:pt x="0" y="7349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7545635" y="7406805"/>
            <a:ext cx="2429640" cy="734966"/>
          </a:xfrm>
          <a:custGeom>
            <a:avLst/>
            <a:gdLst/>
            <a:ahLst/>
            <a:cxnLst/>
            <a:rect l="l" t="t" r="r" b="b"/>
            <a:pathLst>
              <a:path w="2429640" h="734966">
                <a:moveTo>
                  <a:pt x="0" y="0"/>
                </a:moveTo>
                <a:lnTo>
                  <a:pt x="2429640" y="0"/>
                </a:lnTo>
                <a:lnTo>
                  <a:pt x="2429640" y="734966"/>
                </a:lnTo>
                <a:lnTo>
                  <a:pt x="0" y="7349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xmlns="" r:id="rId4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446020" y="2868242"/>
          <a:ext cx="11225436" cy="7143753"/>
        </p:xfrm>
        <a:graphic>
          <a:graphicData uri="http://schemas.openxmlformats.org/drawingml/2006/table">
            <a:tbl>
              <a:tblPr/>
              <a:tblGrid>
                <a:gridCol w="28063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6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63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063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3478"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Variable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 dirty="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Coefficient</a:t>
                      </a:r>
                      <a:endParaRPr lang="en-US" sz="1100" dirty="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p-value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40"/>
                        </a:lnSpc>
                        <a:defRPr/>
                      </a:pPr>
                      <a:r>
                        <a:rPr lang="en-US" sz="2100" dirty="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Significance</a:t>
                      </a:r>
                      <a:endParaRPr lang="en-US" sz="1100" dirty="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Hour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-1.189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precipitation (mm)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-0.3195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0.001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cloudcover (%)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-0.0703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0.046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cloudcover_mid (%)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0.265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cloudcover_high (%)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0.0698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windspeed_10m (km/h)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0.0498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dayofweek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-0.1233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month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-0.1548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is_weekend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0.2959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Direction_SB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0.0547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Direction_WB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0.0462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SegmentGroup_Medium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1.1586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50617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SegmentGroup_High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1.8205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lang="en-US" sz="110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***</a:t>
                      </a:r>
                      <a:endParaRPr lang="en-US" sz="1100" dirty="0"/>
                    </a:p>
                  </a:txBody>
                  <a:tcPr marL="66675" marR="66675" marT="66675" marB="666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446020" y="378754"/>
            <a:ext cx="7450024" cy="2306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95"/>
              </a:lnSpc>
            </a:pPr>
            <a:r>
              <a:rPr lang="en-US" sz="9077" b="1" spc="-453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Logistic Regression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0" y="835845"/>
            <a:ext cx="1662550" cy="400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408122" y="838058"/>
            <a:ext cx="1907082" cy="400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About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726729" y="813879"/>
            <a:ext cx="1916881" cy="400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034325" y="835845"/>
            <a:ext cx="2224975" cy="400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Others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034783" y="3369310"/>
            <a:ext cx="5999085" cy="3472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Hour, precipitation, </a:t>
            </a:r>
            <a:r>
              <a:rPr lang="en-US" sz="2799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cloudcover</a:t>
            </a:r>
            <a:r>
              <a:rPr lang="en-US" sz="2799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windspeed, day of the week, month, Direction, Segment Groups are statistically significant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Cross validation accuracy of 60.54</a:t>
            </a: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xmlns="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6684" y="1666878"/>
            <a:ext cx="8449032" cy="5632688"/>
          </a:xfrm>
          <a:custGeom>
            <a:avLst/>
            <a:gdLst/>
            <a:ahLst/>
            <a:cxnLst/>
            <a:rect l="l" t="t" r="r" b="b"/>
            <a:pathLst>
              <a:path w="8449032" h="5632688">
                <a:moveTo>
                  <a:pt x="0" y="0"/>
                </a:moveTo>
                <a:lnTo>
                  <a:pt x="8449032" y="0"/>
                </a:lnTo>
                <a:lnTo>
                  <a:pt x="8449032" y="5632688"/>
                </a:lnTo>
                <a:lnTo>
                  <a:pt x="0" y="5632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9453687" y="4083177"/>
            <a:ext cx="7805613" cy="3272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95"/>
              </a:lnSpc>
            </a:pPr>
            <a:r>
              <a:rPr lang="en-US" sz="2799" b="1" i="1">
                <a:solidFill>
                  <a:srgbClr val="FFFFFF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Traffic Peaks in Afternoon:</a:t>
            </a:r>
          </a:p>
          <a:p>
            <a:pPr marL="604519" lvl="1" indent="-302260" algn="just">
              <a:lnSpc>
                <a:spcPts val="3695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Low traffic occurs mostly in early hours (median ~4 AM), while medium and high traffic are spread throughout the day, peaking around 1–2 PM.</a:t>
            </a:r>
          </a:p>
          <a:p>
            <a:pPr algn="just">
              <a:lnSpc>
                <a:spcPts val="3695"/>
              </a:lnSpc>
            </a:pPr>
            <a:endParaRPr lang="en-US" sz="2799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3695"/>
              </a:lnSpc>
            </a:pPr>
            <a:endParaRPr lang="en-US" sz="2799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283043" y="1650139"/>
            <a:ext cx="6518304" cy="4005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83"/>
              </a:lnSpc>
            </a:pPr>
            <a:r>
              <a:rPr lang="en-US" sz="7942" b="1" spc="-397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Descriptive Analysis</a:t>
            </a:r>
          </a:p>
          <a:p>
            <a:pPr algn="l">
              <a:lnSpc>
                <a:spcPts val="7783"/>
              </a:lnSpc>
            </a:pPr>
            <a:endParaRPr lang="en-US" sz="7942" b="1" spc="-397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7783"/>
              </a:lnSpc>
            </a:pPr>
            <a:endParaRPr lang="en-US" sz="7942" b="1" spc="-397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xmlns="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9215" y="431042"/>
            <a:ext cx="8784785" cy="4187605"/>
          </a:xfrm>
          <a:custGeom>
            <a:avLst/>
            <a:gdLst/>
            <a:ahLst/>
            <a:cxnLst/>
            <a:rect l="l" t="t" r="r" b="b"/>
            <a:pathLst>
              <a:path w="8784785" h="4187605">
                <a:moveTo>
                  <a:pt x="0" y="0"/>
                </a:moveTo>
                <a:lnTo>
                  <a:pt x="8784785" y="0"/>
                </a:lnTo>
                <a:lnTo>
                  <a:pt x="8784785" y="4187606"/>
                </a:lnTo>
                <a:lnTo>
                  <a:pt x="0" y="41876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45" b="-244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05193" y="5143500"/>
            <a:ext cx="8892828" cy="4446414"/>
          </a:xfrm>
          <a:custGeom>
            <a:avLst/>
            <a:gdLst/>
            <a:ahLst/>
            <a:cxnLst/>
            <a:rect l="l" t="t" r="r" b="b"/>
            <a:pathLst>
              <a:path w="8892828" h="4446414">
                <a:moveTo>
                  <a:pt x="0" y="0"/>
                </a:moveTo>
                <a:lnTo>
                  <a:pt x="8892828" y="0"/>
                </a:lnTo>
                <a:lnTo>
                  <a:pt x="8892828" y="4446414"/>
                </a:lnTo>
                <a:lnTo>
                  <a:pt x="0" y="44464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9448800" y="3332252"/>
            <a:ext cx="7805613" cy="4672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95"/>
              </a:lnSpc>
            </a:pPr>
            <a:r>
              <a:rPr lang="en-US" sz="2799" b="1" i="1" dirty="0">
                <a:solidFill>
                  <a:srgbClr val="FFFFFF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Traffic Peaks in Mild Temperatures:  </a:t>
            </a:r>
          </a:p>
          <a:p>
            <a:pPr marL="604519" lvl="1" indent="-302260" algn="just">
              <a:lnSpc>
                <a:spcPts val="3695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Traffic volume is highest between 0°C and 20°C, indicating that moderate temperatures are associated with increased traffic activity.</a:t>
            </a:r>
          </a:p>
          <a:p>
            <a:pPr algn="just">
              <a:lnSpc>
                <a:spcPts val="3695"/>
              </a:lnSpc>
            </a:pPr>
            <a:endParaRPr lang="en-US" sz="2799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just">
              <a:lnSpc>
                <a:spcPts val="3695"/>
              </a:lnSpc>
            </a:pPr>
            <a:r>
              <a:rPr lang="en-US" sz="2799" b="1" i="1" dirty="0">
                <a:solidFill>
                  <a:srgbClr val="FFFFFF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Rain reduces Traffic Volume:</a:t>
            </a:r>
          </a:p>
          <a:p>
            <a:pPr marL="604519" lvl="1" indent="-302260" algn="just">
              <a:lnSpc>
                <a:spcPts val="3695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As rainfall increases, traffic volume generally decreases, indicating a negative correlation between rain and traffic activity.</a:t>
            </a:r>
          </a:p>
          <a:p>
            <a:pPr algn="just">
              <a:lnSpc>
                <a:spcPts val="3695"/>
              </a:lnSpc>
            </a:pPr>
            <a:endParaRPr lang="en-US" sz="2799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753600" y="632532"/>
            <a:ext cx="6518304" cy="4005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83"/>
              </a:lnSpc>
            </a:pPr>
            <a:r>
              <a:rPr lang="en-US" sz="7942" b="1" spc="-397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Descriptive Analysis</a:t>
            </a:r>
          </a:p>
          <a:p>
            <a:pPr algn="l">
              <a:lnSpc>
                <a:spcPts val="7783"/>
              </a:lnSpc>
            </a:pPr>
            <a:endParaRPr lang="en-US" sz="7942" b="1" spc="-397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7783"/>
              </a:lnSpc>
            </a:pPr>
            <a:endParaRPr lang="en-US" sz="7942" b="1" spc="-397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1046</Words>
  <Application>Microsoft Office PowerPoint</Application>
  <PresentationFormat>Custom</PresentationFormat>
  <Paragraphs>293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Cooper Hewitt Bold</vt:lpstr>
      <vt:lpstr>Canva Sans</vt:lpstr>
      <vt:lpstr>Codec Pro Ultra-Bold</vt:lpstr>
      <vt:lpstr>JetBrains Mono Bold</vt:lpstr>
      <vt:lpstr>Arial</vt:lpstr>
      <vt:lpstr>Roboto Bold</vt:lpstr>
      <vt:lpstr>Roboto Bold Italics</vt:lpstr>
      <vt:lpstr>Calibri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on traffic level of NewYork city</dc:title>
  <dc:creator>Yue Gao</dc:creator>
  <cp:lastModifiedBy>Kuriappan Morris</cp:lastModifiedBy>
  <cp:revision>6</cp:revision>
  <dcterms:created xsi:type="dcterms:W3CDTF">2006-08-16T00:00:00Z</dcterms:created>
  <dcterms:modified xsi:type="dcterms:W3CDTF">2025-04-25T19:08:30Z</dcterms:modified>
  <dc:identifier>DAGlY2-LvYU</dc:identifier>
</cp:coreProperties>
</file>

<file path=docProps/thumbnail.jpeg>
</file>